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68" r:id="rId6"/>
    <p:sldId id="269" r:id="rId7"/>
    <p:sldId id="270" r:id="rId8"/>
    <p:sldId id="271" r:id="rId9"/>
    <p:sldId id="27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D5112-7B30-44BD-8344-9EBB978BC7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7FE628-F901-4A21-AAC9-B83F5637D4C5}">
      <dgm:prSet/>
      <dgm:spPr/>
      <dgm:t>
        <a:bodyPr/>
        <a:lstStyle/>
        <a:p>
          <a:r>
            <a:rPr lang="en-US" b="1"/>
            <a:t>Protic solvents (e.g., water, alcohols) — capable of hydrogen bonding and proton transfer; they can coordinate through lone pairs on oxygen or nitrogen atoms.</a:t>
          </a:r>
          <a:endParaRPr lang="en-US"/>
        </a:p>
      </dgm:t>
    </dgm:pt>
    <dgm:pt modelId="{C356217E-0E6C-4D12-B4A3-77A5A881E942}" type="parTrans" cxnId="{D77B2678-AF5E-4E15-8AC8-B16B4A82AC54}">
      <dgm:prSet/>
      <dgm:spPr/>
      <dgm:t>
        <a:bodyPr/>
        <a:lstStyle/>
        <a:p>
          <a:endParaRPr lang="en-US"/>
        </a:p>
      </dgm:t>
    </dgm:pt>
    <dgm:pt modelId="{68F9A24B-5D43-4757-9C06-B66919A79C03}" type="sibTrans" cxnId="{D77B2678-AF5E-4E15-8AC8-B16B4A82AC54}">
      <dgm:prSet/>
      <dgm:spPr/>
      <dgm:t>
        <a:bodyPr/>
        <a:lstStyle/>
        <a:p>
          <a:endParaRPr lang="en-US"/>
        </a:p>
      </dgm:t>
    </dgm:pt>
    <dgm:pt modelId="{CF3B6B12-5600-45AC-AE3E-144A9113203E}">
      <dgm:prSet/>
      <dgm:spPr/>
      <dgm:t>
        <a:bodyPr/>
        <a:lstStyle/>
        <a:p>
          <a:r>
            <a:rPr lang="en-US" b="1"/>
            <a:t>Aprotic polar solvents (e.g., acetonitrile, dimethylformamide) — high dielectric constant, excellent at solvating cations, often act as ligands themselves.</a:t>
          </a:r>
          <a:endParaRPr lang="en-US"/>
        </a:p>
      </dgm:t>
    </dgm:pt>
    <dgm:pt modelId="{C00E9690-68B5-4F1C-BDC2-5A4C5831EDB5}" type="parTrans" cxnId="{C7BD2496-B57A-4D7B-9AA1-1B9EDD41485C}">
      <dgm:prSet/>
      <dgm:spPr/>
      <dgm:t>
        <a:bodyPr/>
        <a:lstStyle/>
        <a:p>
          <a:endParaRPr lang="en-US"/>
        </a:p>
      </dgm:t>
    </dgm:pt>
    <dgm:pt modelId="{57EF0D99-26E0-4310-BC9D-152C8FD40013}" type="sibTrans" cxnId="{C7BD2496-B57A-4D7B-9AA1-1B9EDD41485C}">
      <dgm:prSet/>
      <dgm:spPr/>
      <dgm:t>
        <a:bodyPr/>
        <a:lstStyle/>
        <a:p>
          <a:endParaRPr lang="en-US"/>
        </a:p>
      </dgm:t>
    </dgm:pt>
    <dgm:pt modelId="{D139DC73-4D74-4FCF-841A-7D035FA869D7}">
      <dgm:prSet/>
      <dgm:spPr/>
      <dgm:t>
        <a:bodyPr/>
        <a:lstStyle/>
        <a:p>
          <a:r>
            <a:rPr lang="en-US" b="1"/>
            <a:t>Nonpolar solvents (e.g., benzene, toluene) — poor solvation ability; used when minimal solvent–solute interaction is desired.</a:t>
          </a:r>
          <a:endParaRPr lang="en-US"/>
        </a:p>
      </dgm:t>
    </dgm:pt>
    <dgm:pt modelId="{B085D035-98CB-45E5-9360-30BB48D0A607}" type="parTrans" cxnId="{BEE03104-D4B0-4B9C-9AF2-9D1616E3B73D}">
      <dgm:prSet/>
      <dgm:spPr/>
      <dgm:t>
        <a:bodyPr/>
        <a:lstStyle/>
        <a:p>
          <a:endParaRPr lang="en-US"/>
        </a:p>
      </dgm:t>
    </dgm:pt>
    <dgm:pt modelId="{452A8EDA-EF8C-48F1-8238-635D918FDCCC}" type="sibTrans" cxnId="{BEE03104-D4B0-4B9C-9AF2-9D1616E3B73D}">
      <dgm:prSet/>
      <dgm:spPr/>
      <dgm:t>
        <a:bodyPr/>
        <a:lstStyle/>
        <a:p>
          <a:endParaRPr lang="en-US"/>
        </a:p>
      </dgm:t>
    </dgm:pt>
    <dgm:pt modelId="{3F24B022-7954-4CEA-9C30-A68297B6AEAF}" type="pres">
      <dgm:prSet presAssocID="{6D1D5112-7B30-44BD-8344-9EBB978BC7D0}" presName="linear" presStyleCnt="0">
        <dgm:presLayoutVars>
          <dgm:animLvl val="lvl"/>
          <dgm:resizeHandles val="exact"/>
        </dgm:presLayoutVars>
      </dgm:prSet>
      <dgm:spPr/>
    </dgm:pt>
    <dgm:pt modelId="{F3042E1F-C919-4E60-914D-7CCD1EB6F052}" type="pres">
      <dgm:prSet presAssocID="{EE7FE628-F901-4A21-AAC9-B83F5637D4C5}" presName="parentText" presStyleLbl="node1" presStyleIdx="0" presStyleCnt="3">
        <dgm:presLayoutVars>
          <dgm:chMax val="0"/>
          <dgm:bulletEnabled val="1"/>
        </dgm:presLayoutVars>
      </dgm:prSet>
      <dgm:spPr/>
    </dgm:pt>
    <dgm:pt modelId="{97ACE093-10B1-419A-8389-409C2043E61C}" type="pres">
      <dgm:prSet presAssocID="{68F9A24B-5D43-4757-9C06-B66919A79C03}" presName="spacer" presStyleCnt="0"/>
      <dgm:spPr/>
    </dgm:pt>
    <dgm:pt modelId="{DA4F2DF3-805C-4660-9F5A-1CEE9DC083E2}" type="pres">
      <dgm:prSet presAssocID="{CF3B6B12-5600-45AC-AE3E-144A9113203E}" presName="parentText" presStyleLbl="node1" presStyleIdx="1" presStyleCnt="3">
        <dgm:presLayoutVars>
          <dgm:chMax val="0"/>
          <dgm:bulletEnabled val="1"/>
        </dgm:presLayoutVars>
      </dgm:prSet>
      <dgm:spPr/>
    </dgm:pt>
    <dgm:pt modelId="{511C0286-5B14-40DB-97C1-6250BCC7F729}" type="pres">
      <dgm:prSet presAssocID="{57EF0D99-26E0-4310-BC9D-152C8FD40013}" presName="spacer" presStyleCnt="0"/>
      <dgm:spPr/>
    </dgm:pt>
    <dgm:pt modelId="{E109D21C-E798-438D-8E0C-165365D37A25}" type="pres">
      <dgm:prSet presAssocID="{D139DC73-4D74-4FCF-841A-7D035FA869D7}" presName="parentText" presStyleLbl="node1" presStyleIdx="2" presStyleCnt="3">
        <dgm:presLayoutVars>
          <dgm:chMax val="0"/>
          <dgm:bulletEnabled val="1"/>
        </dgm:presLayoutVars>
      </dgm:prSet>
      <dgm:spPr/>
    </dgm:pt>
  </dgm:ptLst>
  <dgm:cxnLst>
    <dgm:cxn modelId="{BEE03104-D4B0-4B9C-9AF2-9D1616E3B73D}" srcId="{6D1D5112-7B30-44BD-8344-9EBB978BC7D0}" destId="{D139DC73-4D74-4FCF-841A-7D035FA869D7}" srcOrd="2" destOrd="0" parTransId="{B085D035-98CB-45E5-9360-30BB48D0A607}" sibTransId="{452A8EDA-EF8C-48F1-8238-635D918FDCCC}"/>
    <dgm:cxn modelId="{CFB1374B-EBCD-4B41-AF42-1D1E9F1F273C}" type="presOf" srcId="{EE7FE628-F901-4A21-AAC9-B83F5637D4C5}" destId="{F3042E1F-C919-4E60-914D-7CCD1EB6F052}" srcOrd="0" destOrd="0" presId="urn:microsoft.com/office/officeart/2005/8/layout/vList2"/>
    <dgm:cxn modelId="{1CDE9B6F-B61C-40E6-BE32-50A91FFE15D1}" type="presOf" srcId="{D139DC73-4D74-4FCF-841A-7D035FA869D7}" destId="{E109D21C-E798-438D-8E0C-165365D37A25}" srcOrd="0" destOrd="0" presId="urn:microsoft.com/office/officeart/2005/8/layout/vList2"/>
    <dgm:cxn modelId="{D77B2678-AF5E-4E15-8AC8-B16B4A82AC54}" srcId="{6D1D5112-7B30-44BD-8344-9EBB978BC7D0}" destId="{EE7FE628-F901-4A21-AAC9-B83F5637D4C5}" srcOrd="0" destOrd="0" parTransId="{C356217E-0E6C-4D12-B4A3-77A5A881E942}" sibTransId="{68F9A24B-5D43-4757-9C06-B66919A79C03}"/>
    <dgm:cxn modelId="{4A90D692-013B-46C2-912C-2688E9A46C18}" type="presOf" srcId="{6D1D5112-7B30-44BD-8344-9EBB978BC7D0}" destId="{3F24B022-7954-4CEA-9C30-A68297B6AEAF}" srcOrd="0" destOrd="0" presId="urn:microsoft.com/office/officeart/2005/8/layout/vList2"/>
    <dgm:cxn modelId="{C7BD2496-B57A-4D7B-9AA1-1B9EDD41485C}" srcId="{6D1D5112-7B30-44BD-8344-9EBB978BC7D0}" destId="{CF3B6B12-5600-45AC-AE3E-144A9113203E}" srcOrd="1" destOrd="0" parTransId="{C00E9690-68B5-4F1C-BDC2-5A4C5831EDB5}" sibTransId="{57EF0D99-26E0-4310-BC9D-152C8FD40013}"/>
    <dgm:cxn modelId="{D3722AE9-55EC-4B5C-9E28-B2FE95583043}" type="presOf" srcId="{CF3B6B12-5600-45AC-AE3E-144A9113203E}" destId="{DA4F2DF3-805C-4660-9F5A-1CEE9DC083E2}" srcOrd="0" destOrd="0" presId="urn:microsoft.com/office/officeart/2005/8/layout/vList2"/>
    <dgm:cxn modelId="{1B4686A8-9A0F-4B7E-87FD-245F9ABED56E}" type="presParOf" srcId="{3F24B022-7954-4CEA-9C30-A68297B6AEAF}" destId="{F3042E1F-C919-4E60-914D-7CCD1EB6F052}" srcOrd="0" destOrd="0" presId="urn:microsoft.com/office/officeart/2005/8/layout/vList2"/>
    <dgm:cxn modelId="{D21C5A61-8F29-4C07-8B6B-CC8F36190B91}" type="presParOf" srcId="{3F24B022-7954-4CEA-9C30-A68297B6AEAF}" destId="{97ACE093-10B1-419A-8389-409C2043E61C}" srcOrd="1" destOrd="0" presId="urn:microsoft.com/office/officeart/2005/8/layout/vList2"/>
    <dgm:cxn modelId="{23A56CE5-919E-4507-AE71-3F444BCA17AF}" type="presParOf" srcId="{3F24B022-7954-4CEA-9C30-A68297B6AEAF}" destId="{DA4F2DF3-805C-4660-9F5A-1CEE9DC083E2}" srcOrd="2" destOrd="0" presId="urn:microsoft.com/office/officeart/2005/8/layout/vList2"/>
    <dgm:cxn modelId="{C6898955-FDA0-4D42-9E85-6536D6B925FF}" type="presParOf" srcId="{3F24B022-7954-4CEA-9C30-A68297B6AEAF}" destId="{511C0286-5B14-40DB-97C1-6250BCC7F729}" srcOrd="3" destOrd="0" presId="urn:microsoft.com/office/officeart/2005/8/layout/vList2"/>
    <dgm:cxn modelId="{E88E0F07-80EB-4F0B-81B6-E390C8F1EE36}" type="presParOf" srcId="{3F24B022-7954-4CEA-9C30-A68297B6AEAF}" destId="{E109D21C-E798-438D-8E0C-165365D37A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2E1F-C919-4E60-914D-7CCD1EB6F052}">
      <dsp:nvSpPr>
        <dsp:cNvPr id="0" name=""/>
        <dsp:cNvSpPr/>
      </dsp:nvSpPr>
      <dsp:spPr>
        <a:xfrm>
          <a:off x="0" y="361813"/>
          <a:ext cx="7796540" cy="1053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Protic solvents (e.g., water, alcohols) — capable of hydrogen bonding and proton transfer; they can coordinate through lone pairs on oxygen or nitrogen atoms.</a:t>
          </a:r>
          <a:endParaRPr lang="en-US" sz="2000" kern="1200"/>
        </a:p>
      </dsp:txBody>
      <dsp:txXfrm>
        <a:off x="51403" y="413216"/>
        <a:ext cx="7693734" cy="950194"/>
      </dsp:txXfrm>
    </dsp:sp>
    <dsp:sp modelId="{DA4F2DF3-805C-4660-9F5A-1CEE9DC083E2}">
      <dsp:nvSpPr>
        <dsp:cNvPr id="0" name=""/>
        <dsp:cNvSpPr/>
      </dsp:nvSpPr>
      <dsp:spPr>
        <a:xfrm>
          <a:off x="0" y="1472414"/>
          <a:ext cx="7796540" cy="1053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Aprotic polar solvents (e.g., acetonitrile, dimethylformamide) — high dielectric constant, excellent at solvating cations, often act as ligands themselves.</a:t>
          </a:r>
          <a:endParaRPr lang="en-US" sz="2000" kern="1200"/>
        </a:p>
      </dsp:txBody>
      <dsp:txXfrm>
        <a:off x="51403" y="1523817"/>
        <a:ext cx="7693734" cy="950194"/>
      </dsp:txXfrm>
    </dsp:sp>
    <dsp:sp modelId="{E109D21C-E798-438D-8E0C-165365D37A25}">
      <dsp:nvSpPr>
        <dsp:cNvPr id="0" name=""/>
        <dsp:cNvSpPr/>
      </dsp:nvSpPr>
      <dsp:spPr>
        <a:xfrm>
          <a:off x="0" y="2583014"/>
          <a:ext cx="7796540" cy="1053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Nonpolar solvents (e.g., benzene, toluene) — poor solvation ability; used when minimal solvent–solute interaction is desired.</a:t>
          </a:r>
          <a:endParaRPr lang="en-US" sz="2000" kern="1200"/>
        </a:p>
      </dsp:txBody>
      <dsp:txXfrm>
        <a:off x="51403" y="2634417"/>
        <a:ext cx="7693734"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rIns="45720"/>
          <a:lstStyle/>
          <a:p>
            <a:fld id="{A3E4AD7F-FD00-4B7D-B0E6-12DCD4E87304}" type="slidenum">
              <a:rPr lang="ru-KZ" smtClean="0"/>
              <a:t>‹#›</a:t>
            </a:fld>
            <a:endParaRPr lang="ru-KZ"/>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186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76970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40763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4464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247660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5035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A361989-59FC-4D58-A270-F191D8EE81CC}" type="datetimeFigureOut">
              <a:rPr lang="ru-KZ" smtClean="0"/>
              <a:t>06.11.2025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48341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A361989-59FC-4D58-A270-F191D8EE81CC}" type="datetimeFigureOut">
              <a:rPr lang="ru-KZ" smtClean="0"/>
              <a:t>06.11.2025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3E4AD7F-FD00-4B7D-B0E6-12DCD4E87304}" type="slidenum">
              <a:rPr lang="ru-KZ" smtClean="0"/>
              <a:t>‹#›</a:t>
            </a:fld>
            <a:endParaRPr lang="ru-KZ"/>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3835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A361989-59FC-4D58-A270-F191D8EE81CC}" type="datetimeFigureOut">
              <a:rPr lang="ru-KZ" smtClean="0"/>
              <a:t>06.11.2025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270812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87109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102131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A361989-59FC-4D58-A270-F191D8EE81CC}" type="datetimeFigureOut">
              <a:rPr lang="ru-KZ" smtClean="0"/>
              <a:t>06.11.2025</a:t>
            </a:fld>
            <a:endParaRPr lang="ru-KZ"/>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A3E4AD7F-FD00-4B7D-B0E6-12DCD4E87304}" type="slidenum">
              <a:rPr lang="ru-KZ" smtClean="0"/>
              <a:t>‹#›</a:t>
            </a:fld>
            <a:endParaRPr lang="ru-KZ"/>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20985865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6BF2F-16A1-BA58-C1CE-6DE87706FECA}"/>
              </a:ext>
            </a:extLst>
          </p:cNvPr>
          <p:cNvSpPr>
            <a:spLocks noGrp="1"/>
          </p:cNvSpPr>
          <p:nvPr>
            <p:ph type="ctrTitle"/>
          </p:nvPr>
        </p:nvSpPr>
        <p:spPr/>
        <p:txBody>
          <a:bodyPr>
            <a:noAutofit/>
          </a:bodyPr>
          <a:lstStyle/>
          <a:p>
            <a:r>
              <a:rPr lang="en-US" sz="4000" dirty="0"/>
              <a:t>The role of the solvents in coordination chemistry</a:t>
            </a:r>
            <a:endParaRPr lang="ru-KZ" sz="4000" dirty="0"/>
          </a:p>
        </p:txBody>
      </p:sp>
      <p:sp>
        <p:nvSpPr>
          <p:cNvPr id="3" name="Подзаголовок 2">
            <a:extLst>
              <a:ext uri="{FF2B5EF4-FFF2-40B4-BE49-F238E27FC236}">
                <a16:creationId xmlns:a16="http://schemas.microsoft.com/office/drawing/2014/main" id="{1846CD7C-D396-7E1C-F26C-34A4E9E87CD0}"/>
              </a:ext>
            </a:extLst>
          </p:cNvPr>
          <p:cNvSpPr>
            <a:spLocks noGrp="1"/>
          </p:cNvSpPr>
          <p:nvPr>
            <p:ph type="subTitle" idx="1"/>
          </p:nvPr>
        </p:nvSpPr>
        <p:spPr/>
        <p:txBody>
          <a:bodyPr>
            <a:normAutofit fontScale="70000" lnSpcReduction="20000"/>
          </a:bodyPr>
          <a:lstStyle/>
          <a:p>
            <a:pPr algn="r"/>
            <a:endParaRPr lang="en-US" dirty="0">
              <a:solidFill>
                <a:schemeClr val="tx1">
                  <a:lumMod val="85000"/>
                  <a:lumOff val="15000"/>
                </a:schemeClr>
              </a:solidFill>
              <a:latin typeface="+mn-lt"/>
            </a:endParaRPr>
          </a:p>
          <a:p>
            <a:pPr algn="r"/>
            <a:endParaRPr lang="en-US" dirty="0">
              <a:solidFill>
                <a:schemeClr val="tx1">
                  <a:lumMod val="85000"/>
                  <a:lumOff val="15000"/>
                </a:schemeClr>
              </a:solidFill>
            </a:endParaRPr>
          </a:p>
          <a:p>
            <a:pPr algn="r"/>
            <a:r>
              <a:rPr lang="en-US" dirty="0">
                <a:solidFill>
                  <a:schemeClr val="tx1">
                    <a:lumMod val="85000"/>
                    <a:lumOff val="15000"/>
                  </a:schemeClr>
                </a:solidFill>
                <a:latin typeface="+mn-lt"/>
              </a:rPr>
              <a:t>PhD </a:t>
            </a:r>
            <a:r>
              <a:rPr lang="en-US" dirty="0" err="1">
                <a:solidFill>
                  <a:schemeClr val="tx1">
                    <a:lumMod val="85000"/>
                    <a:lumOff val="15000"/>
                  </a:schemeClr>
                </a:solidFill>
                <a:latin typeface="+mn-lt"/>
              </a:rPr>
              <a:t>Bakhadur</a:t>
            </a:r>
            <a:r>
              <a:rPr lang="en-US" dirty="0">
                <a:solidFill>
                  <a:schemeClr val="tx1">
                    <a:lumMod val="85000"/>
                    <a:lumOff val="15000"/>
                  </a:schemeClr>
                </a:solidFill>
                <a:latin typeface="+mn-lt"/>
              </a:rPr>
              <a:t> Askar</a:t>
            </a:r>
            <a:endParaRPr lang="ru-KZ" dirty="0">
              <a:solidFill>
                <a:schemeClr val="tx1">
                  <a:lumMod val="85000"/>
                  <a:lumOff val="15000"/>
                </a:schemeClr>
              </a:solidFill>
              <a:latin typeface="+mn-lt"/>
            </a:endParaRPr>
          </a:p>
          <a:p>
            <a:endParaRPr lang="ru-KZ" dirty="0"/>
          </a:p>
        </p:txBody>
      </p:sp>
      <p:pic>
        <p:nvPicPr>
          <p:cNvPr id="4" name="Рисунок 3">
            <a:extLst>
              <a:ext uri="{FF2B5EF4-FFF2-40B4-BE49-F238E27FC236}">
                <a16:creationId xmlns:a16="http://schemas.microsoft.com/office/drawing/2014/main" id="{E837323D-9213-7BEF-9429-B2649E9BA000}"/>
              </a:ext>
            </a:extLst>
          </p:cNvPr>
          <p:cNvPicPr>
            <a:picLocks noChangeAspect="1"/>
          </p:cNvPicPr>
          <p:nvPr/>
        </p:nvPicPr>
        <p:blipFill>
          <a:blip r:embed="rId2"/>
          <a:stretch>
            <a:fillRect/>
          </a:stretch>
        </p:blipFill>
        <p:spPr>
          <a:xfrm>
            <a:off x="77656" y="120969"/>
            <a:ext cx="1609483" cy="1664352"/>
          </a:xfrm>
          <a:prstGeom prst="rect">
            <a:avLst/>
          </a:prstGeom>
        </p:spPr>
      </p:pic>
      <p:pic>
        <p:nvPicPr>
          <p:cNvPr id="5" name="Рисунок 4">
            <a:extLst>
              <a:ext uri="{FF2B5EF4-FFF2-40B4-BE49-F238E27FC236}">
                <a16:creationId xmlns:a16="http://schemas.microsoft.com/office/drawing/2014/main" id="{D7AF29E9-9729-A5C7-A457-0D61F478F8E8}"/>
              </a:ext>
            </a:extLst>
          </p:cNvPr>
          <p:cNvPicPr>
            <a:picLocks noChangeAspect="1"/>
          </p:cNvPicPr>
          <p:nvPr/>
        </p:nvPicPr>
        <p:blipFill>
          <a:blip r:embed="rId3"/>
          <a:stretch>
            <a:fillRect/>
          </a:stretch>
        </p:blipFill>
        <p:spPr>
          <a:xfrm>
            <a:off x="10358544" y="56164"/>
            <a:ext cx="1755800" cy="1731414"/>
          </a:xfrm>
          <a:prstGeom prst="rect">
            <a:avLst/>
          </a:prstGeom>
        </p:spPr>
      </p:pic>
      <p:sp>
        <p:nvSpPr>
          <p:cNvPr id="6" name="TextBox 5">
            <a:extLst>
              <a:ext uri="{FF2B5EF4-FFF2-40B4-BE49-F238E27FC236}">
                <a16:creationId xmlns:a16="http://schemas.microsoft.com/office/drawing/2014/main" id="{EA55B464-B79B-E189-7779-4A5B1FAD7F18}"/>
              </a:ext>
            </a:extLst>
          </p:cNvPr>
          <p:cNvSpPr txBox="1"/>
          <p:nvPr/>
        </p:nvSpPr>
        <p:spPr>
          <a:xfrm>
            <a:off x="1850279" y="307328"/>
            <a:ext cx="8281180" cy="923330"/>
          </a:xfrm>
          <a:prstGeom prst="rect">
            <a:avLst/>
          </a:prstGeom>
          <a:noFill/>
        </p:spPr>
        <p:txBody>
          <a:bodyPr wrap="square" rtlCol="0">
            <a:spAutoFit/>
          </a:bodyPr>
          <a:lstStyle/>
          <a:p>
            <a:pPr algn="ctr"/>
            <a:r>
              <a:rPr lang="en-US" dirty="0"/>
              <a:t>Al-Farabi Kazakh National University</a:t>
            </a:r>
            <a:endParaRPr lang="ru-RU" dirty="0"/>
          </a:p>
          <a:p>
            <a:pPr algn="ctr"/>
            <a:r>
              <a:rPr lang="en-US" dirty="0"/>
              <a:t>Faculty of Chemistry and Chemical technology</a:t>
            </a:r>
            <a:endParaRPr lang="ru-RU" dirty="0"/>
          </a:p>
          <a:p>
            <a:pPr algn="ctr"/>
            <a:r>
              <a:rPr lang="en-US" dirty="0"/>
              <a:t>Department of General and Inorganic Chemistry</a:t>
            </a:r>
            <a:endParaRPr lang="ru-KZ" dirty="0"/>
          </a:p>
        </p:txBody>
      </p:sp>
    </p:spTree>
    <p:extLst>
      <p:ext uri="{BB962C8B-B14F-4D97-AF65-F5344CB8AC3E}">
        <p14:creationId xmlns:p14="http://schemas.microsoft.com/office/powerpoint/2010/main" val="421632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04DBDB-6E73-C87A-45DB-608276321EA3}"/>
              </a:ext>
            </a:extLst>
          </p:cNvPr>
          <p:cNvSpPr>
            <a:spLocks noGrp="1"/>
          </p:cNvSpPr>
          <p:nvPr>
            <p:ph type="ctrTitle"/>
          </p:nvPr>
        </p:nvSpPr>
        <p:spPr>
          <a:xfrm>
            <a:off x="2193167" y="2590984"/>
            <a:ext cx="7369642" cy="3608480"/>
          </a:xfrm>
        </p:spPr>
        <p:txBody>
          <a:bodyPr>
            <a:normAutofit/>
          </a:bodyPr>
          <a:lstStyle/>
          <a:p>
            <a:pPr algn="l"/>
            <a:r>
              <a:rPr lang="en-US" sz="8000"/>
              <a:t>Thank you for attention!</a:t>
            </a:r>
            <a:endParaRPr lang="ru-KZ" sz="8000"/>
          </a:p>
        </p:txBody>
      </p:sp>
    </p:spTree>
    <p:extLst>
      <p:ext uri="{BB962C8B-B14F-4D97-AF65-F5344CB8AC3E}">
        <p14:creationId xmlns:p14="http://schemas.microsoft.com/office/powerpoint/2010/main" val="17492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0" name="Rectangle 1049">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ducing Exposure to Hazardous Organic Solvents - Sentry Air Systems, Inc.">
            <a:extLst>
              <a:ext uri="{FF2B5EF4-FFF2-40B4-BE49-F238E27FC236}">
                <a16:creationId xmlns:a16="http://schemas.microsoft.com/office/drawing/2014/main" id="{328EF5CD-E410-D14B-E134-498699DA6866}"/>
              </a:ext>
            </a:extLst>
          </p:cNvPr>
          <p:cNvPicPr>
            <a:picLocks noChangeAspect="1" noChangeArrowheads="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13203" r="-1" b="5567"/>
          <a:stretch>
            <a:fillRect/>
          </a:stretch>
        </p:blipFill>
        <p:spPr bwMode="auto">
          <a:xfrm>
            <a:off x="153" y="10"/>
            <a:ext cx="12191695"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1051">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Заголовок 1">
            <a:extLst>
              <a:ext uri="{FF2B5EF4-FFF2-40B4-BE49-F238E27FC236}">
                <a16:creationId xmlns:a16="http://schemas.microsoft.com/office/drawing/2014/main" id="{0A4EBC7A-3ED6-B45D-CA5F-A44ABF2FE69A}"/>
              </a:ext>
            </a:extLst>
          </p:cNvPr>
          <p:cNvSpPr>
            <a:spLocks noGrp="1"/>
          </p:cNvSpPr>
          <p:nvPr>
            <p:ph type="title"/>
          </p:nvPr>
        </p:nvSpPr>
        <p:spPr>
          <a:xfrm>
            <a:off x="2611808" y="808056"/>
            <a:ext cx="7958331" cy="1077229"/>
          </a:xfrm>
        </p:spPr>
        <p:txBody>
          <a:bodyPr>
            <a:normAutofit/>
          </a:bodyPr>
          <a:lstStyle/>
          <a:p>
            <a:pPr algn="l"/>
            <a:r>
              <a:rPr lang="en-US" b="1" dirty="0"/>
              <a:t>Importance of solvents</a:t>
            </a:r>
            <a:endParaRPr lang="ru-KZ"/>
          </a:p>
        </p:txBody>
      </p:sp>
      <p:sp>
        <p:nvSpPr>
          <p:cNvPr id="1054" name="Rectangle 1053">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A20B23AF-34F9-AF23-D588-EF7453EAB064}"/>
              </a:ext>
            </a:extLst>
          </p:cNvPr>
          <p:cNvSpPr>
            <a:spLocks noGrp="1"/>
          </p:cNvSpPr>
          <p:nvPr>
            <p:ph idx="1"/>
          </p:nvPr>
        </p:nvSpPr>
        <p:spPr>
          <a:xfrm>
            <a:off x="2610579" y="2052116"/>
            <a:ext cx="7959560" cy="3997828"/>
          </a:xfrm>
        </p:spPr>
        <p:txBody>
          <a:bodyPr>
            <a:normAutofit/>
          </a:bodyPr>
          <a:lstStyle/>
          <a:p>
            <a:pPr marL="0" indent="0">
              <a:lnSpc>
                <a:spcPct val="110000"/>
              </a:lnSpc>
              <a:buNone/>
            </a:pPr>
            <a:r>
              <a:rPr lang="en-US" sz="1400"/>
              <a:t>Solvents play a crucial role in coordination chemistry, influencing the formation, stability, and reactivity of metal complexes.</a:t>
            </a:r>
            <a:br>
              <a:rPr lang="en-US" sz="1400"/>
            </a:br>
            <a:r>
              <a:rPr lang="en-US" sz="1400"/>
              <a:t>They act not only as an inert medium but often as active participants in coordination equilibria and chemical transformations.</a:t>
            </a:r>
          </a:p>
          <a:p>
            <a:pPr marL="0" indent="0">
              <a:lnSpc>
                <a:spcPct val="110000"/>
              </a:lnSpc>
              <a:buNone/>
            </a:pPr>
            <a:r>
              <a:rPr lang="en-US" sz="1400"/>
              <a:t>Solvents affect:</a:t>
            </a:r>
          </a:p>
          <a:p>
            <a:pPr marL="457200" indent="-457200">
              <a:lnSpc>
                <a:spcPct val="110000"/>
              </a:lnSpc>
              <a:buFont typeface="+mj-lt"/>
              <a:buAutoNum type="arabicPeriod"/>
            </a:pPr>
            <a:r>
              <a:rPr lang="en-US" sz="1400"/>
              <a:t>The thermodynamics of complex formation,</a:t>
            </a:r>
          </a:p>
          <a:p>
            <a:pPr marL="457200" indent="-457200">
              <a:lnSpc>
                <a:spcPct val="110000"/>
              </a:lnSpc>
              <a:buFont typeface="+mj-lt"/>
              <a:buAutoNum type="arabicPeriod"/>
            </a:pPr>
            <a:r>
              <a:rPr lang="en-US" sz="1400"/>
              <a:t>The kinetics of ligand substitution, and</a:t>
            </a:r>
          </a:p>
          <a:p>
            <a:pPr marL="457200" indent="-457200">
              <a:lnSpc>
                <a:spcPct val="110000"/>
              </a:lnSpc>
              <a:buFont typeface="+mj-lt"/>
              <a:buAutoNum type="arabicPeriod"/>
            </a:pPr>
            <a:r>
              <a:rPr lang="en-US" sz="1400"/>
              <a:t>The spectroscopic properties of metal ions.</a:t>
            </a:r>
          </a:p>
          <a:p>
            <a:pPr marL="0" indent="0">
              <a:lnSpc>
                <a:spcPct val="110000"/>
              </a:lnSpc>
              <a:buNone/>
            </a:pPr>
            <a:r>
              <a:rPr lang="en-US" sz="1400"/>
              <a:t>Understanding solvent effects is essential for controlling reactions in both synthetic coordination chemistry and biochemical systems, where solvent interactions often determine structure and function.</a:t>
            </a:r>
          </a:p>
          <a:p>
            <a:pPr marL="0" indent="0">
              <a:lnSpc>
                <a:spcPct val="110000"/>
              </a:lnSpc>
              <a:buNone/>
            </a:pPr>
            <a:endParaRPr lang="ru-KZ" sz="1400"/>
          </a:p>
        </p:txBody>
      </p:sp>
    </p:spTree>
    <p:extLst>
      <p:ext uri="{BB962C8B-B14F-4D97-AF65-F5344CB8AC3E}">
        <p14:creationId xmlns:p14="http://schemas.microsoft.com/office/powerpoint/2010/main" val="215058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DF70AA-E05B-B98C-246C-4355BD6F15AA}"/>
              </a:ext>
            </a:extLst>
          </p:cNvPr>
          <p:cNvSpPr>
            <a:spLocks noGrp="1"/>
          </p:cNvSpPr>
          <p:nvPr>
            <p:ph type="title"/>
          </p:nvPr>
        </p:nvSpPr>
        <p:spPr/>
        <p:txBody>
          <a:bodyPr>
            <a:normAutofit/>
          </a:bodyPr>
          <a:lstStyle/>
          <a:p>
            <a:r>
              <a:rPr lang="en-US" b="1" dirty="0"/>
              <a:t>Types of solvents in coordination chemistry</a:t>
            </a:r>
            <a:endParaRPr lang="ru-KZ" dirty="0"/>
          </a:p>
        </p:txBody>
      </p:sp>
      <p:graphicFrame>
        <p:nvGraphicFramePr>
          <p:cNvPr id="5" name="Объект 2">
            <a:extLst>
              <a:ext uri="{FF2B5EF4-FFF2-40B4-BE49-F238E27FC236}">
                <a16:creationId xmlns:a16="http://schemas.microsoft.com/office/drawing/2014/main" id="{9CB63D5B-C74B-8CC4-3A95-EBDED3196FE4}"/>
              </a:ext>
            </a:extLst>
          </p:cNvPr>
          <p:cNvGraphicFramePr>
            <a:graphicFrameLocks noGrp="1"/>
          </p:cNvGraphicFramePr>
          <p:nvPr>
            <p:ph idx="1"/>
          </p:nvPr>
        </p:nvGraphicFramePr>
        <p:xfrm>
          <a:off x="2773599" y="2052116"/>
          <a:ext cx="7796540" cy="399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29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FE4BB-1FDC-5870-7494-8F857A3BA92A}"/>
              </a:ext>
            </a:extLst>
          </p:cNvPr>
          <p:cNvSpPr>
            <a:spLocks noGrp="1"/>
          </p:cNvSpPr>
          <p:nvPr>
            <p:ph type="title"/>
          </p:nvPr>
        </p:nvSpPr>
        <p:spPr/>
        <p:txBody>
          <a:bodyPr/>
          <a:lstStyle/>
          <a:p>
            <a:r>
              <a:rPr lang="en-US" b="1" dirty="0"/>
              <a:t>Solvent coordination and solvation</a:t>
            </a:r>
            <a:endParaRPr lang="ru-KZ" dirty="0"/>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8AEB0747-4052-E1D0-E6D9-2D4A523C8F85}"/>
                  </a:ext>
                </a:extLst>
              </p:cNvPr>
              <p:cNvSpPr>
                <a:spLocks noGrp="1"/>
              </p:cNvSpPr>
              <p:nvPr>
                <p:ph idx="1"/>
              </p:nvPr>
            </p:nvSpPr>
            <p:spPr>
              <a:xfrm>
                <a:off x="1274323" y="2052115"/>
                <a:ext cx="9295816" cy="4134675"/>
              </a:xfrm>
            </p:spPr>
            <p:txBody>
              <a:bodyPr>
                <a:noAutofit/>
              </a:bodyPr>
              <a:lstStyle/>
              <a:p>
                <a:pPr marL="0" indent="0">
                  <a:buNone/>
                </a:pPr>
                <a:r>
                  <a:rPr lang="en-US" sz="1200" b="1" dirty="0"/>
                  <a:t>In many systems, the solvent molecules directly coordinate to the metal center, forming solvated metal ions such as </a:t>
                </a:r>
                <a14:m>
                  <m:oMath xmlns:m="http://schemas.openxmlformats.org/officeDocument/2006/math">
                    <m:d>
                      <m:dPr>
                        <m:begChr m:val="["/>
                        <m:endChr m:val=""/>
                        <m:ctrlPr>
                          <a:rPr lang="ar-IQ" sz="1200" b="1"/>
                        </m:ctrlPr>
                      </m:dPr>
                      <m:e>
                        <m:r>
                          <a:rPr lang="ar-IQ" sz="1200" b="1" i="1"/>
                          <m:t>𝑪𝒖</m:t>
                        </m:r>
                        <m:d>
                          <m:dPr>
                            <m:endChr m:val=""/>
                            <m:ctrlPr>
                              <a:rPr lang="ar-IQ" sz="1200" b="1" i="1"/>
                            </m:ctrlPr>
                          </m:dPr>
                          <m:e>
                            <m:sSub>
                              <m:sSubPr>
                                <m:ctrlPr>
                                  <a:rPr lang="ar-IQ" sz="1200" b="1" i="1"/>
                                </m:ctrlPr>
                              </m:sSubPr>
                              <m:e>
                                <m:r>
                                  <a:rPr lang="ar-IQ" sz="1200" b="1" i="1"/>
                                  <m:t>𝑯</m:t>
                                </m:r>
                              </m:e>
                              <m:sub>
                                <m:r>
                                  <a:rPr lang="ar-IQ" sz="1200" b="1" i="1"/>
                                  <m:t>𝟐</m:t>
                                </m:r>
                              </m:sub>
                            </m:sSub>
                            <m:r>
                              <a:rPr lang="ar-IQ" sz="1200" b="1" i="1"/>
                              <m:t>𝑶</m:t>
                            </m:r>
                            <m:sSub>
                              <m:sSubPr>
                                <m:ctrlPr>
                                  <a:rPr lang="ar-IQ" sz="1200" b="1" i="1"/>
                                </m:ctrlPr>
                              </m:sSubPr>
                              <m:e>
                                <m:d>
                                  <m:dPr>
                                    <m:begChr m:val=""/>
                                    <m:endChr m:val=""/>
                                    <m:ctrlPr>
                                      <a:rPr lang="ar-IQ" sz="1200" b="1" i="1"/>
                                    </m:ctrlPr>
                                  </m:dPr>
                                  <m:e>
                                    <m:r>
                                      <a:rPr lang="ar-IQ" sz="1200" b="1"/>
                                      <m:t>)</m:t>
                                    </m:r>
                                  </m:e>
                                </m:d>
                              </m:e>
                              <m:sub>
                                <m:r>
                                  <a:rPr lang="ar-IQ" sz="1200" b="1" i="1"/>
                                  <m:t>𝟔</m:t>
                                </m:r>
                              </m:sub>
                            </m:sSub>
                            <m:sSup>
                              <m:sSupPr>
                                <m:ctrlPr>
                                  <a:rPr lang="ar-IQ" sz="1200" b="1" i="1"/>
                                </m:ctrlPr>
                              </m:sSupPr>
                              <m:e>
                                <m:d>
                                  <m:dPr>
                                    <m:begChr m:val=""/>
                                    <m:endChr m:val=""/>
                                    <m:ctrlPr>
                                      <a:rPr lang="ar-IQ" sz="1200" b="1" i="1"/>
                                    </m:ctrlPr>
                                  </m:dPr>
                                  <m:e>
                                    <m:r>
                                      <a:rPr lang="ar-IQ" sz="1200" b="1"/>
                                      <m:t>]</m:t>
                                    </m:r>
                                  </m:e>
                                </m:d>
                              </m:e>
                              <m:sup>
                                <m:r>
                                  <a:rPr lang="ar-IQ" sz="1200" b="1" i="1"/>
                                  <m:t>𝟐</m:t>
                                </m:r>
                                <m:r>
                                  <a:rPr lang="ar-IQ" sz="1200" b="1"/>
                                  <m:t>+</m:t>
                                </m:r>
                              </m:sup>
                            </m:sSup>
                          </m:e>
                        </m:d>
                      </m:e>
                    </m:d>
                  </m:oMath>
                </a14:m>
                <a:r>
                  <a:rPr lang="en-US" sz="1200" b="1" dirty="0"/>
                  <a:t>or </a:t>
                </a:r>
                <a14:m>
                  <m:oMath xmlns:m="http://schemas.openxmlformats.org/officeDocument/2006/math">
                    <m:d>
                      <m:dPr>
                        <m:begChr m:val="["/>
                        <m:endChr m:val=""/>
                        <m:ctrlPr>
                          <a:rPr lang="ar-IQ" sz="1200" b="1"/>
                        </m:ctrlPr>
                      </m:dPr>
                      <m:e>
                        <m:r>
                          <a:rPr lang="ar-IQ" sz="1200" b="1" i="1"/>
                          <m:t>𝑵𝒊</m:t>
                        </m:r>
                        <m:d>
                          <m:dPr>
                            <m:endChr m:val=""/>
                            <m:ctrlPr>
                              <a:rPr lang="ar-IQ" sz="1200" b="1" i="1"/>
                            </m:ctrlPr>
                          </m:dPr>
                          <m:e>
                            <m:r>
                              <a:rPr lang="ar-IQ" sz="1200" b="1" i="1"/>
                              <m:t>𝑵</m:t>
                            </m:r>
                            <m:sSub>
                              <m:sSubPr>
                                <m:ctrlPr>
                                  <a:rPr lang="ar-IQ" sz="1200" b="1" i="1"/>
                                </m:ctrlPr>
                              </m:sSubPr>
                              <m:e>
                                <m:r>
                                  <a:rPr lang="ar-IQ" sz="1200" b="1" i="1"/>
                                  <m:t>𝑯</m:t>
                                </m:r>
                              </m:e>
                              <m:sub>
                                <m:r>
                                  <a:rPr lang="ar-IQ" sz="1200" b="1" i="1"/>
                                  <m:t>𝟑</m:t>
                                </m:r>
                              </m:sub>
                            </m:sSub>
                            <m:sSub>
                              <m:sSubPr>
                                <m:ctrlPr>
                                  <a:rPr lang="ar-IQ" sz="1200" b="1" i="1"/>
                                </m:ctrlPr>
                              </m:sSubPr>
                              <m:e>
                                <m:d>
                                  <m:dPr>
                                    <m:begChr m:val=""/>
                                    <m:endChr m:val=""/>
                                    <m:ctrlPr>
                                      <a:rPr lang="ar-IQ" sz="1200" b="1" i="1"/>
                                    </m:ctrlPr>
                                  </m:dPr>
                                  <m:e>
                                    <m:r>
                                      <a:rPr lang="ar-IQ" sz="1200" b="1"/>
                                      <m:t>)</m:t>
                                    </m:r>
                                  </m:e>
                                </m:d>
                              </m:e>
                              <m:sub>
                                <m:r>
                                  <a:rPr lang="ar-IQ" sz="1200" b="1" i="1"/>
                                  <m:t>𝟔</m:t>
                                </m:r>
                              </m:sub>
                            </m:sSub>
                            <m:sSup>
                              <m:sSupPr>
                                <m:ctrlPr>
                                  <a:rPr lang="ar-IQ" sz="1200" b="1" i="1"/>
                                </m:ctrlPr>
                              </m:sSupPr>
                              <m:e>
                                <m:d>
                                  <m:dPr>
                                    <m:begChr m:val=""/>
                                    <m:endChr m:val=""/>
                                    <m:ctrlPr>
                                      <a:rPr lang="ar-IQ" sz="1200" b="1" i="1"/>
                                    </m:ctrlPr>
                                  </m:dPr>
                                  <m:e>
                                    <m:r>
                                      <a:rPr lang="ar-IQ" sz="1200" b="1"/>
                                      <m:t>]</m:t>
                                    </m:r>
                                  </m:e>
                                </m:d>
                              </m:e>
                              <m:sup>
                                <m:r>
                                  <a:rPr lang="ar-IQ" sz="1200" b="1" i="1"/>
                                  <m:t>𝟐</m:t>
                                </m:r>
                                <m:r>
                                  <a:rPr lang="ar-IQ" sz="1200" b="1"/>
                                  <m:t>+</m:t>
                                </m:r>
                              </m:sup>
                            </m:sSup>
                          </m:e>
                        </m:d>
                      </m:e>
                    </m:d>
                  </m:oMath>
                </a14:m>
                <a:r>
                  <a:rPr lang="ar-IQ" sz="1200" b="1" dirty="0"/>
                  <a:t>.</a:t>
                </a:r>
              </a:p>
              <a:p>
                <a:pPr marL="0" indent="0">
                  <a:buNone/>
                </a:pPr>
                <a:r>
                  <a:rPr lang="en-US" sz="1200" b="1" dirty="0"/>
                  <a:t>This process, known as solvation or solvate formation, involves:</a:t>
                </a:r>
              </a:p>
              <a:p>
                <a:pPr marL="0" indent="0">
                  <a:buNone/>
                </a:pPr>
                <a:r>
                  <a:rPr lang="en-US" sz="1200" b="1" dirty="0"/>
                  <a:t>Primary solvation shell — solvent molecules directly bound to the metal.</a:t>
                </a:r>
              </a:p>
              <a:p>
                <a:pPr marL="0" indent="0">
                  <a:buNone/>
                </a:pPr>
                <a:r>
                  <a:rPr lang="en-US" sz="1200" b="1" dirty="0"/>
                  <a:t>Secondary solvation shell — additional solvent layers held by hydrogen bonding or electrostatic interactions.</a:t>
                </a:r>
              </a:p>
              <a:p>
                <a:pPr marL="0" indent="0">
                  <a:buNone/>
                </a:pPr>
                <a:r>
                  <a:rPr lang="en-US" sz="1200" b="1" dirty="0"/>
                  <a:t>Solvent coordination profoundly affects:</a:t>
                </a:r>
              </a:p>
              <a:p>
                <a:pPr>
                  <a:buFont typeface="Wingdings" panose="05000000000000000000" pitchFamily="2" charset="2"/>
                  <a:buChar char="q"/>
                </a:pPr>
                <a:r>
                  <a:rPr lang="en-US" sz="1200" b="1" dirty="0"/>
                  <a:t>The geometry of complexes,</a:t>
                </a:r>
              </a:p>
              <a:p>
                <a:pPr>
                  <a:buFont typeface="Wingdings" panose="05000000000000000000" pitchFamily="2" charset="2"/>
                  <a:buChar char="q"/>
                </a:pPr>
                <a:r>
                  <a:rPr lang="en-US" sz="1200" b="1" dirty="0"/>
                  <a:t>The ligand exchange rate, and</a:t>
                </a:r>
              </a:p>
              <a:p>
                <a:pPr>
                  <a:buFont typeface="Wingdings" panose="05000000000000000000" pitchFamily="2" charset="2"/>
                  <a:buChar char="q"/>
                </a:pPr>
                <a:r>
                  <a:rPr lang="en-US" sz="1200" b="1" dirty="0"/>
                  <a:t>The spectroscopic signatures (UV–Vis, IR, NMR).</a:t>
                </a:r>
              </a:p>
              <a:p>
                <a:pPr marL="0" indent="0">
                  <a:buNone/>
                </a:pPr>
                <a:r>
                  <a:rPr lang="en-US" sz="1200" b="1" dirty="0"/>
                  <a:t>Solvated species often act as intermediates in ligand substitution reactions, where solvent molecules are displaced by stronger ligands.</a:t>
                </a:r>
              </a:p>
              <a:p>
                <a:pPr marL="0" indent="0">
                  <a:buNone/>
                </a:pPr>
                <a:endParaRPr lang="ru-KZ" sz="1200" b="1" dirty="0"/>
              </a:p>
            </p:txBody>
          </p:sp>
        </mc:Choice>
        <mc:Fallback>
          <p:sp>
            <p:nvSpPr>
              <p:cNvPr id="3" name="Объект 2">
                <a:extLst>
                  <a:ext uri="{FF2B5EF4-FFF2-40B4-BE49-F238E27FC236}">
                    <a16:creationId xmlns:a16="http://schemas.microsoft.com/office/drawing/2014/main" id="{8AEB0747-4052-E1D0-E6D9-2D4A523C8F85}"/>
                  </a:ext>
                </a:extLst>
              </p:cNvPr>
              <p:cNvSpPr>
                <a:spLocks noGrp="1" noRot="1" noChangeAspect="1" noMove="1" noResize="1" noEditPoints="1" noAdjustHandles="1" noChangeArrowheads="1" noChangeShapeType="1" noTextEdit="1"/>
              </p:cNvSpPr>
              <p:nvPr>
                <p:ph idx="1"/>
              </p:nvPr>
            </p:nvSpPr>
            <p:spPr>
              <a:xfrm>
                <a:off x="1274323" y="2052115"/>
                <a:ext cx="9295816" cy="4134675"/>
              </a:xfrm>
              <a:blipFill>
                <a:blip r:embed="rId2"/>
                <a:stretch>
                  <a:fillRect l="-5574" t="-16962"/>
                </a:stretch>
              </a:blipFill>
            </p:spPr>
            <p:txBody>
              <a:bodyPr/>
              <a:lstStyle/>
              <a:p>
                <a:r>
                  <a:rPr lang="ru-KZ">
                    <a:noFill/>
                  </a:rPr>
                  <a:t> </a:t>
                </a:r>
              </a:p>
            </p:txBody>
          </p:sp>
        </mc:Fallback>
      </mc:AlternateContent>
    </p:spTree>
    <p:extLst>
      <p:ext uri="{BB962C8B-B14F-4D97-AF65-F5344CB8AC3E}">
        <p14:creationId xmlns:p14="http://schemas.microsoft.com/office/powerpoint/2010/main" val="143191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descr="Медицинское упоминание виалс с красным веки">
            <a:extLst>
              <a:ext uri="{FF2B5EF4-FFF2-40B4-BE49-F238E27FC236}">
                <a16:creationId xmlns:a16="http://schemas.microsoft.com/office/drawing/2014/main" id="{A3FD7201-31E4-724C-E387-B0CABE12FDD5}"/>
              </a:ext>
            </a:extLst>
          </p:cNvPr>
          <p:cNvPicPr>
            <a:picLocks noChangeAspect="1"/>
          </p:cNvPicPr>
          <p:nvPr/>
        </p:nvPicPr>
        <p:blipFill>
          <a:blip r:embed="rId2">
            <a:duotone>
              <a:schemeClr val="bg2">
                <a:shade val="45000"/>
                <a:satMod val="135000"/>
              </a:schemeClr>
              <a:prstClr val="white"/>
            </a:duotone>
            <a:alphaModFix amt="25000"/>
          </a:blip>
          <a:srcRect t="7832" r="-1" b="7895"/>
          <a:stretch>
            <a:fillRect/>
          </a:stretch>
        </p:blipFill>
        <p:spPr>
          <a:xfrm>
            <a:off x="153" y="10"/>
            <a:ext cx="12191695" cy="6857990"/>
          </a:xfrm>
          <a:prstGeom prst="rect">
            <a:avLst/>
          </a:prstGeom>
        </p:spPr>
      </p:pic>
      <p:pic>
        <p:nvPicPr>
          <p:cNvPr id="26"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Заголовок 1">
            <a:extLst>
              <a:ext uri="{FF2B5EF4-FFF2-40B4-BE49-F238E27FC236}">
                <a16:creationId xmlns:a16="http://schemas.microsoft.com/office/drawing/2014/main" id="{04197DEA-484A-6D82-B1FD-FFED1BD6F006}"/>
              </a:ext>
            </a:extLst>
          </p:cNvPr>
          <p:cNvSpPr>
            <a:spLocks noGrp="1"/>
          </p:cNvSpPr>
          <p:nvPr>
            <p:ph type="title"/>
          </p:nvPr>
        </p:nvSpPr>
        <p:spPr>
          <a:xfrm>
            <a:off x="2611808" y="808056"/>
            <a:ext cx="7958331" cy="1077229"/>
          </a:xfrm>
        </p:spPr>
        <p:txBody>
          <a:bodyPr>
            <a:normAutofit/>
          </a:bodyPr>
          <a:lstStyle/>
          <a:p>
            <a:pPr algn="l"/>
            <a:r>
              <a:rPr lang="en-US" b="1"/>
              <a:t>Influence of solvents on complex stability</a:t>
            </a:r>
            <a:endParaRPr lang="ru-KZ"/>
          </a:p>
        </p:txBody>
      </p:sp>
      <p:sp>
        <p:nvSpPr>
          <p:cNvPr id="27"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46860982-F30E-2D9C-FB75-BEE0C0146F86}"/>
                  </a:ext>
                </a:extLst>
              </p:cNvPr>
              <p:cNvSpPr>
                <a:spLocks noGrp="1"/>
              </p:cNvSpPr>
              <p:nvPr>
                <p:ph idx="1"/>
              </p:nvPr>
            </p:nvSpPr>
            <p:spPr>
              <a:xfrm>
                <a:off x="2610579" y="2052116"/>
                <a:ext cx="7959560" cy="3997828"/>
              </a:xfrm>
            </p:spPr>
            <p:txBody>
              <a:bodyPr>
                <a:normAutofit/>
              </a:bodyPr>
              <a:lstStyle/>
              <a:p>
                <a:pPr marL="0" indent="0">
                  <a:lnSpc>
                    <a:spcPct val="110000"/>
                  </a:lnSpc>
                  <a:buNone/>
                </a:pPr>
                <a:r>
                  <a:rPr lang="en-US" sz="1300"/>
                  <a:t>The stability of coordination complexes depends strongly on solvent properties such as polarity, donor number, and acidity.</a:t>
                </a:r>
              </a:p>
              <a:p>
                <a:pPr marL="0" indent="0">
                  <a:lnSpc>
                    <a:spcPct val="110000"/>
                  </a:lnSpc>
                  <a:buNone/>
                </a:pPr>
                <a:r>
                  <a:rPr lang="en-US" sz="1300"/>
                  <a:t>In polar solvents, ionic complexes are stabilized through electrostatic screening, favoring dissociation into solvated ions.</a:t>
                </a:r>
              </a:p>
              <a:p>
                <a:pPr marL="0" indent="0">
                  <a:lnSpc>
                    <a:spcPct val="110000"/>
                  </a:lnSpc>
                  <a:buNone/>
                </a:pPr>
                <a:r>
                  <a:rPr lang="en-US" sz="1300"/>
                  <a:t>In less polar solvents, neutral complexes are more stable due to reduced dielectric screening.</a:t>
                </a:r>
              </a:p>
              <a:p>
                <a:pPr marL="0" indent="0">
                  <a:lnSpc>
                    <a:spcPct val="110000"/>
                  </a:lnSpc>
                  <a:buNone/>
                </a:pPr>
                <a:r>
                  <a:rPr lang="en-US" sz="1300"/>
                  <a:t>Solvents with high donor ability can compete with ligands for coordination sites, sometimes displacing weakly bound species.</a:t>
                </a:r>
              </a:p>
              <a:p>
                <a:pPr marL="0" indent="0">
                  <a:lnSpc>
                    <a:spcPct val="110000"/>
                  </a:lnSpc>
                  <a:buNone/>
                </a:pPr>
                <a:r>
                  <a:rPr lang="en-US" sz="1300"/>
                  <a:t>For example, the stability of </a:t>
                </a:r>
                <a14:m>
                  <m:oMath xmlns:m="http://schemas.openxmlformats.org/officeDocument/2006/math">
                    <m:d>
                      <m:dPr>
                        <m:begChr m:val="["/>
                        <m:endChr m:val=""/>
                        <m:ctrlPr>
                          <a:rPr lang="ar-IQ" sz="1300" i="1">
                            <a:latin typeface="Cambria Math" panose="02040503050406030204" pitchFamily="18" charset="0"/>
                          </a:rPr>
                        </m:ctrlPr>
                      </m:dPr>
                      <m:e>
                        <m:r>
                          <a:rPr lang="ar-IQ" sz="1300" b="0" i="1" smtClean="0">
                            <a:latin typeface="Cambria Math" panose="02040503050406030204" pitchFamily="18" charset="0"/>
                          </a:rPr>
                          <m:t>𝐶𝑜</m:t>
                        </m:r>
                        <m:d>
                          <m:dPr>
                            <m:endChr m:val=""/>
                            <m:ctrlPr>
                              <a:rPr lang="ar-IQ" sz="1300" i="1">
                                <a:latin typeface="Cambria Math" panose="02040503050406030204" pitchFamily="18" charset="0"/>
                              </a:rPr>
                            </m:ctrlPr>
                          </m:dPr>
                          <m:e>
                            <m:r>
                              <a:rPr lang="ar-IQ" sz="1300" b="0" i="1" smtClean="0">
                                <a:latin typeface="Cambria Math" panose="02040503050406030204" pitchFamily="18" charset="0"/>
                              </a:rPr>
                              <m:t>𝑁</m:t>
                            </m:r>
                            <m:sSub>
                              <m:sSubPr>
                                <m:ctrlPr>
                                  <a:rPr lang="ar-IQ" sz="1300" i="1">
                                    <a:latin typeface="Cambria Math" panose="02040503050406030204" pitchFamily="18" charset="0"/>
                                  </a:rPr>
                                </m:ctrlPr>
                              </m:sSubPr>
                              <m:e>
                                <m:r>
                                  <a:rPr lang="ar-IQ" sz="1300" b="0" i="1" smtClean="0">
                                    <a:latin typeface="Cambria Math" panose="02040503050406030204" pitchFamily="18" charset="0"/>
                                  </a:rPr>
                                  <m:t>𝐻</m:t>
                                </m:r>
                              </m:e>
                              <m:sub>
                                <m:r>
                                  <a:rPr lang="ar-IQ" sz="1300" b="0" i="1" smtClean="0">
                                    <a:latin typeface="Cambria Math" panose="02040503050406030204" pitchFamily="18" charset="0"/>
                                  </a:rPr>
                                  <m:t>3</m:t>
                                </m:r>
                              </m:sub>
                            </m:sSub>
                            <m:sSub>
                              <m:sSubPr>
                                <m:ctrlPr>
                                  <a:rPr lang="ar-IQ" sz="1300" i="1">
                                    <a:latin typeface="Cambria Math" panose="02040503050406030204" pitchFamily="18" charset="0"/>
                                  </a:rPr>
                                </m:ctrlPr>
                              </m:sSubPr>
                              <m:e>
                                <m:d>
                                  <m:dPr>
                                    <m:begChr m:val=""/>
                                    <m:endChr m:val=""/>
                                    <m:ctrlPr>
                                      <a:rPr lang="ar-IQ" sz="1300" i="1">
                                        <a:latin typeface="Cambria Math" panose="02040503050406030204" pitchFamily="18" charset="0"/>
                                      </a:rPr>
                                    </m:ctrlPr>
                                  </m:dPr>
                                  <m:e>
                                    <m:r>
                                      <a:rPr lang="ar-IQ" sz="1300" b="0" smtClean="0">
                                        <a:latin typeface="Cambria Math" panose="02040503050406030204" pitchFamily="18" charset="0"/>
                                      </a:rPr>
                                      <m:t>)</m:t>
                                    </m:r>
                                  </m:e>
                                </m:d>
                              </m:e>
                              <m:sub>
                                <m:r>
                                  <a:rPr lang="ar-IQ" sz="1300" b="0" i="1" smtClean="0">
                                    <a:latin typeface="Cambria Math" panose="02040503050406030204" pitchFamily="18" charset="0"/>
                                  </a:rPr>
                                  <m:t>6</m:t>
                                </m:r>
                              </m:sub>
                            </m:sSub>
                            <m:sSup>
                              <m:sSupPr>
                                <m:ctrlPr>
                                  <a:rPr lang="ar-IQ" sz="1300" i="1">
                                    <a:latin typeface="Cambria Math" panose="02040503050406030204" pitchFamily="18" charset="0"/>
                                  </a:rPr>
                                </m:ctrlPr>
                              </m:sSupPr>
                              <m:e>
                                <m:d>
                                  <m:dPr>
                                    <m:begChr m:val=""/>
                                    <m:endChr m:val=""/>
                                    <m:ctrlPr>
                                      <a:rPr lang="ar-IQ" sz="1300" i="1">
                                        <a:latin typeface="Cambria Math" panose="02040503050406030204" pitchFamily="18" charset="0"/>
                                      </a:rPr>
                                    </m:ctrlPr>
                                  </m:dPr>
                                  <m:e>
                                    <m:r>
                                      <a:rPr lang="ar-IQ" sz="1300" b="0" smtClean="0">
                                        <a:latin typeface="Cambria Math" panose="02040503050406030204" pitchFamily="18" charset="0"/>
                                      </a:rPr>
                                      <m:t>]</m:t>
                                    </m:r>
                                  </m:e>
                                </m:d>
                              </m:e>
                              <m:sup>
                                <m:r>
                                  <a:rPr lang="ar-IQ" sz="1300" b="0" i="1" smtClean="0">
                                    <a:latin typeface="Cambria Math" panose="02040503050406030204" pitchFamily="18" charset="0"/>
                                  </a:rPr>
                                  <m:t>3</m:t>
                                </m:r>
                                <m:r>
                                  <a:rPr lang="ar-IQ" sz="1300" b="0" smtClean="0">
                                    <a:latin typeface="Cambria Math" panose="02040503050406030204" pitchFamily="18" charset="0"/>
                                  </a:rPr>
                                  <m:t>+</m:t>
                                </m:r>
                              </m:sup>
                            </m:sSup>
                          </m:e>
                        </m:d>
                      </m:e>
                    </m:d>
                  </m:oMath>
                </a14:m>
                <a:r>
                  <a:rPr lang="en-US" sz="1300"/>
                  <a:t>is reduced in strongly coordinating solvents such as dimethyl sulfoxide (DMSO) because solvent molecules can partially replace ammonia in the coordination sphere.</a:t>
                </a:r>
              </a:p>
              <a:p>
                <a:pPr marL="0" indent="0">
                  <a:lnSpc>
                    <a:spcPct val="110000"/>
                  </a:lnSpc>
                  <a:buNone/>
                </a:pPr>
                <a:r>
                  <a:rPr lang="en-US" sz="1300"/>
                  <a:t>Thus, solvent effects must always be considered when interpreting equilibrium constants or reaction mechanisms.</a:t>
                </a:r>
              </a:p>
              <a:p>
                <a:pPr marL="0" indent="0">
                  <a:lnSpc>
                    <a:spcPct val="110000"/>
                  </a:lnSpc>
                  <a:buNone/>
                </a:pPr>
                <a:endParaRPr lang="ru-KZ" sz="1300"/>
              </a:p>
            </p:txBody>
          </p:sp>
        </mc:Choice>
        <mc:Fallback>
          <p:sp>
            <p:nvSpPr>
              <p:cNvPr id="3" name="Объект 2">
                <a:extLst>
                  <a:ext uri="{FF2B5EF4-FFF2-40B4-BE49-F238E27FC236}">
                    <a16:creationId xmlns:a16="http://schemas.microsoft.com/office/drawing/2014/main" id="{46860982-F30E-2D9C-FB75-BEE0C0146F86}"/>
                  </a:ext>
                </a:extLst>
              </p:cNvPr>
              <p:cNvSpPr>
                <a:spLocks noGrp="1" noRot="1" noChangeAspect="1" noMove="1" noResize="1" noEditPoints="1" noAdjustHandles="1" noChangeArrowheads="1" noChangeShapeType="1" noTextEdit="1"/>
              </p:cNvSpPr>
              <p:nvPr>
                <p:ph idx="1"/>
              </p:nvPr>
            </p:nvSpPr>
            <p:spPr>
              <a:xfrm>
                <a:off x="2610579" y="2052116"/>
                <a:ext cx="7959560" cy="3997828"/>
              </a:xfrm>
              <a:blipFill>
                <a:blip r:embed="rId4"/>
                <a:stretch>
                  <a:fillRect l="-77" t="-1069"/>
                </a:stretch>
              </a:blipFill>
            </p:spPr>
            <p:txBody>
              <a:bodyPr/>
              <a:lstStyle/>
              <a:p>
                <a:r>
                  <a:rPr lang="ru-KZ">
                    <a:noFill/>
                  </a:rPr>
                  <a:t> </a:t>
                </a:r>
              </a:p>
            </p:txBody>
          </p:sp>
        </mc:Fallback>
      </mc:AlternateContent>
    </p:spTree>
    <p:extLst>
      <p:ext uri="{BB962C8B-B14F-4D97-AF65-F5344CB8AC3E}">
        <p14:creationId xmlns:p14="http://schemas.microsoft.com/office/powerpoint/2010/main" val="393741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EC6F8-5FEE-7CF0-3308-C59C2683C9E9}"/>
              </a:ext>
            </a:extLst>
          </p:cNvPr>
          <p:cNvSpPr>
            <a:spLocks noGrp="1"/>
          </p:cNvSpPr>
          <p:nvPr>
            <p:ph type="title"/>
          </p:nvPr>
        </p:nvSpPr>
        <p:spPr/>
        <p:txBody>
          <a:bodyPr>
            <a:normAutofit/>
          </a:bodyPr>
          <a:lstStyle/>
          <a:p>
            <a:r>
              <a:rPr lang="en-US" b="1" dirty="0"/>
              <a:t>Solvent polarity and dielectric effects</a:t>
            </a:r>
            <a:endParaRPr lang="ru-KZ" dirty="0"/>
          </a:p>
        </p:txBody>
      </p:sp>
      <p:sp>
        <p:nvSpPr>
          <p:cNvPr id="3" name="Объект 2">
            <a:extLst>
              <a:ext uri="{FF2B5EF4-FFF2-40B4-BE49-F238E27FC236}">
                <a16:creationId xmlns:a16="http://schemas.microsoft.com/office/drawing/2014/main" id="{3D8626D5-122E-5D16-19CD-4C20A24520CB}"/>
              </a:ext>
            </a:extLst>
          </p:cNvPr>
          <p:cNvSpPr>
            <a:spLocks noGrp="1"/>
          </p:cNvSpPr>
          <p:nvPr>
            <p:ph idx="1"/>
          </p:nvPr>
        </p:nvSpPr>
        <p:spPr/>
        <p:txBody>
          <a:bodyPr>
            <a:normAutofit fontScale="77500" lnSpcReduction="20000"/>
          </a:bodyPr>
          <a:lstStyle/>
          <a:p>
            <a:pPr marL="0" indent="0">
              <a:buNone/>
            </a:pPr>
            <a:r>
              <a:rPr lang="en-US" dirty="0"/>
              <a:t>The dielectric constant of a solvent influences the extent of ion-pair formation and electrostatic interactions between charged species.</a:t>
            </a:r>
          </a:p>
          <a:p>
            <a:pPr marL="0" indent="0">
              <a:buNone/>
            </a:pPr>
            <a:r>
              <a:rPr lang="en-US" dirty="0"/>
              <a:t>High dielectric solvents (like water) stabilize separated ions, promoting ionic dissociation and fast ligand exchange.</a:t>
            </a:r>
          </a:p>
          <a:p>
            <a:pPr marL="0" indent="0">
              <a:buNone/>
            </a:pPr>
            <a:r>
              <a:rPr lang="en-US" dirty="0"/>
              <a:t>Low dielectric solvents (like ether or benzene) favor neutral or ion-paired complexes, often slowing substitution reactions.</a:t>
            </a:r>
          </a:p>
          <a:p>
            <a:pPr marL="0" indent="0">
              <a:buNone/>
            </a:pPr>
            <a:r>
              <a:rPr lang="en-US" dirty="0"/>
              <a:t>Polarity also affects the activation energy of reactions involving charge separation, such as oxidation–reduction or proton transfer.</a:t>
            </a:r>
            <a:br>
              <a:rPr lang="en-US" dirty="0"/>
            </a:br>
            <a:r>
              <a:rPr lang="en-US" dirty="0"/>
              <a:t>In transition metal chemistry, changing the solvent polarity can shift redox potentials by altering solvation energies of the oxidized and reduced species.</a:t>
            </a:r>
          </a:p>
          <a:p>
            <a:pPr marL="0" indent="0">
              <a:buNone/>
            </a:pPr>
            <a:r>
              <a:rPr lang="en-US" dirty="0"/>
              <a:t>Therefore, solvent polarity serves as a fine-tuning parameter in redox and catalytic processes.</a:t>
            </a:r>
          </a:p>
          <a:p>
            <a:pPr marL="0" indent="0">
              <a:buNone/>
            </a:pPr>
            <a:endParaRPr lang="ru-KZ" dirty="0"/>
          </a:p>
        </p:txBody>
      </p:sp>
      <p:pic>
        <p:nvPicPr>
          <p:cNvPr id="4" name="Рисунок 3">
            <a:extLst>
              <a:ext uri="{FF2B5EF4-FFF2-40B4-BE49-F238E27FC236}">
                <a16:creationId xmlns:a16="http://schemas.microsoft.com/office/drawing/2014/main" id="{1FF15EAD-C1B6-C950-E91B-65AE30D08C14}"/>
              </a:ext>
            </a:extLst>
          </p:cNvPr>
          <p:cNvPicPr>
            <a:picLocks noChangeAspect="1"/>
          </p:cNvPicPr>
          <p:nvPr/>
        </p:nvPicPr>
        <p:blipFill>
          <a:blip r:embed="rId2"/>
          <a:srcRect b="67962"/>
          <a:stretch>
            <a:fillRect/>
          </a:stretch>
        </p:blipFill>
        <p:spPr>
          <a:xfrm rot="16200000">
            <a:off x="-1311839" y="2890385"/>
            <a:ext cx="5867400" cy="1077229"/>
          </a:xfrm>
          <a:prstGeom prst="rect">
            <a:avLst/>
          </a:prstGeom>
        </p:spPr>
      </p:pic>
    </p:spTree>
    <p:extLst>
      <p:ext uri="{BB962C8B-B14F-4D97-AF65-F5344CB8AC3E}">
        <p14:creationId xmlns:p14="http://schemas.microsoft.com/office/powerpoint/2010/main" val="285067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Химическая формулы написаны в бумаге">
            <a:extLst>
              <a:ext uri="{FF2B5EF4-FFF2-40B4-BE49-F238E27FC236}">
                <a16:creationId xmlns:a16="http://schemas.microsoft.com/office/drawing/2014/main" id="{20D541A4-684F-B3D1-725A-BBDBC616184E}"/>
              </a:ext>
            </a:extLst>
          </p:cNvPr>
          <p:cNvPicPr>
            <a:picLocks noChangeAspect="1"/>
          </p:cNvPicPr>
          <p:nvPr/>
        </p:nvPicPr>
        <p:blipFill>
          <a:blip r:embed="rId2">
            <a:duotone>
              <a:schemeClr val="bg2">
                <a:shade val="45000"/>
                <a:satMod val="135000"/>
              </a:schemeClr>
              <a:prstClr val="white"/>
            </a:duotone>
            <a:alphaModFix amt="25000"/>
          </a:blip>
          <a:srcRect r="3"/>
          <a:stretch>
            <a:fillRect/>
          </a:stretch>
        </p:blipFill>
        <p:spPr>
          <a:xfrm>
            <a:off x="153" y="10"/>
            <a:ext cx="12191695"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Заголовок 1">
            <a:extLst>
              <a:ext uri="{FF2B5EF4-FFF2-40B4-BE49-F238E27FC236}">
                <a16:creationId xmlns:a16="http://schemas.microsoft.com/office/drawing/2014/main" id="{8B6E310F-F37D-1B9D-75C4-E84C0CACD2A3}"/>
              </a:ext>
            </a:extLst>
          </p:cNvPr>
          <p:cNvSpPr>
            <a:spLocks noGrp="1"/>
          </p:cNvSpPr>
          <p:nvPr>
            <p:ph type="title"/>
          </p:nvPr>
        </p:nvSpPr>
        <p:spPr>
          <a:xfrm>
            <a:off x="2611808" y="808056"/>
            <a:ext cx="7958331" cy="1077229"/>
          </a:xfrm>
        </p:spPr>
        <p:txBody>
          <a:bodyPr>
            <a:normAutofit/>
          </a:bodyPr>
          <a:lstStyle/>
          <a:p>
            <a:pPr algn="l"/>
            <a:r>
              <a:rPr lang="en-US" b="1" dirty="0"/>
              <a:t>Solvent participation in ligand exchange and redox processes</a:t>
            </a:r>
            <a:endParaRPr lang="ru-KZ"/>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31DBFEFA-40EE-0848-6BFE-3AA5E3731239}"/>
              </a:ext>
            </a:extLst>
          </p:cNvPr>
          <p:cNvSpPr>
            <a:spLocks noGrp="1"/>
          </p:cNvSpPr>
          <p:nvPr>
            <p:ph idx="1"/>
          </p:nvPr>
        </p:nvSpPr>
        <p:spPr>
          <a:xfrm>
            <a:off x="2610579" y="2052116"/>
            <a:ext cx="7959560" cy="3997828"/>
          </a:xfrm>
        </p:spPr>
        <p:txBody>
          <a:bodyPr>
            <a:normAutofit/>
          </a:bodyPr>
          <a:lstStyle/>
          <a:p>
            <a:pPr marL="0" indent="0">
              <a:lnSpc>
                <a:spcPct val="110000"/>
              </a:lnSpc>
              <a:buNone/>
            </a:pPr>
            <a:r>
              <a:rPr lang="en-US" sz="1100"/>
              <a:t>In many coordination reactions, solvent molecules </a:t>
            </a:r>
            <a:r>
              <a:rPr lang="en-US" sz="1100" b="1"/>
              <a:t>actively participate</a:t>
            </a:r>
            <a:r>
              <a:rPr lang="en-US" sz="1100"/>
              <a:t> in chemical transformations.</a:t>
            </a:r>
          </a:p>
          <a:p>
            <a:pPr marL="0" indent="0">
              <a:lnSpc>
                <a:spcPct val="110000"/>
              </a:lnSpc>
              <a:buNone/>
            </a:pPr>
            <a:r>
              <a:rPr lang="en-US" sz="1100" b="1"/>
              <a:t>Examples:</a:t>
            </a:r>
          </a:p>
          <a:p>
            <a:pPr marL="0" indent="0">
              <a:lnSpc>
                <a:spcPct val="110000"/>
              </a:lnSpc>
              <a:buNone/>
            </a:pPr>
            <a:r>
              <a:rPr lang="en-US" sz="1100" b="1"/>
              <a:t>Solvent-assisted ligand substitution:</a:t>
            </a:r>
            <a:br>
              <a:rPr lang="en-US" sz="1100"/>
            </a:br>
            <a:r>
              <a:rPr lang="en-US" sz="1100"/>
              <a:t>In aqueous solutions, the incoming ligand may enter through a solvent bridge, forming a transient aqua complex.</a:t>
            </a:r>
          </a:p>
          <a:p>
            <a:pPr marL="0" indent="0">
              <a:lnSpc>
                <a:spcPct val="110000"/>
              </a:lnSpc>
              <a:buNone/>
            </a:pPr>
            <a:r>
              <a:rPr lang="en-US" sz="1100" b="1"/>
              <a:t>Proton transfer reactions:</a:t>
            </a:r>
            <a:br>
              <a:rPr lang="en-US" sz="1100"/>
            </a:br>
            <a:r>
              <a:rPr lang="en-US" sz="1100"/>
              <a:t>Protic solvents can mediate proton exchange between ligands and metal centers, stabilizing charged intermediates.</a:t>
            </a:r>
          </a:p>
          <a:p>
            <a:pPr marL="0" indent="0">
              <a:lnSpc>
                <a:spcPct val="110000"/>
              </a:lnSpc>
              <a:buNone/>
            </a:pPr>
            <a:r>
              <a:rPr lang="en-US" sz="1100" b="1"/>
              <a:t>Redox processes:</a:t>
            </a:r>
            <a:br>
              <a:rPr lang="en-US" sz="1100"/>
            </a:br>
            <a:r>
              <a:rPr lang="en-US" sz="1100"/>
              <a:t>Solvent molecules can act as electron donors or acceptors, influencing oxidation states or participating in electron transfer chains.</a:t>
            </a:r>
          </a:p>
          <a:p>
            <a:pPr marL="0" indent="0">
              <a:lnSpc>
                <a:spcPct val="110000"/>
              </a:lnSpc>
              <a:buNone/>
            </a:pPr>
            <a:r>
              <a:rPr lang="en-US" sz="1100"/>
              <a:t>Thus, the solvent is not merely a background medium but a </a:t>
            </a:r>
            <a:r>
              <a:rPr lang="en-US" sz="1100" b="1"/>
              <a:t>dynamic participant</a:t>
            </a:r>
            <a:r>
              <a:rPr lang="en-US" sz="1100"/>
              <a:t> that facilitates complex formation and reaction kinetics.</a:t>
            </a:r>
          </a:p>
          <a:p>
            <a:pPr marL="0" indent="0">
              <a:lnSpc>
                <a:spcPct val="110000"/>
              </a:lnSpc>
              <a:buNone/>
            </a:pPr>
            <a:endParaRPr lang="ru-KZ" sz="1100"/>
          </a:p>
        </p:txBody>
      </p:sp>
    </p:spTree>
    <p:extLst>
      <p:ext uri="{BB962C8B-B14F-4D97-AF65-F5344CB8AC3E}">
        <p14:creationId xmlns:p14="http://schemas.microsoft.com/office/powerpoint/2010/main" val="269038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9BC9A9-0937-70A9-C069-06EFBAED76F7}"/>
              </a:ext>
            </a:extLst>
          </p:cNvPr>
          <p:cNvSpPr>
            <a:spLocks noGrp="1"/>
          </p:cNvSpPr>
          <p:nvPr>
            <p:ph type="title"/>
          </p:nvPr>
        </p:nvSpPr>
        <p:spPr/>
        <p:txBody>
          <a:bodyPr>
            <a:normAutofit/>
          </a:bodyPr>
          <a:lstStyle/>
          <a:p>
            <a:r>
              <a:rPr lang="en-US" b="1" dirty="0"/>
              <a:t>Experimental and theoretical considerations</a:t>
            </a:r>
            <a:endParaRPr lang="ru-KZ" dirty="0"/>
          </a:p>
        </p:txBody>
      </p:sp>
      <p:sp>
        <p:nvSpPr>
          <p:cNvPr id="3" name="Объект 2">
            <a:extLst>
              <a:ext uri="{FF2B5EF4-FFF2-40B4-BE49-F238E27FC236}">
                <a16:creationId xmlns:a16="http://schemas.microsoft.com/office/drawing/2014/main" id="{8FA6A972-CAAE-7A69-A579-85E678221599}"/>
              </a:ext>
            </a:extLst>
          </p:cNvPr>
          <p:cNvSpPr>
            <a:spLocks noGrp="1"/>
          </p:cNvSpPr>
          <p:nvPr>
            <p:ph idx="1"/>
          </p:nvPr>
        </p:nvSpPr>
        <p:spPr>
          <a:xfrm>
            <a:off x="1712068" y="2052116"/>
            <a:ext cx="8858071" cy="4231952"/>
          </a:xfrm>
        </p:spPr>
        <p:txBody>
          <a:bodyPr>
            <a:normAutofit fontScale="85000" lnSpcReduction="20000"/>
          </a:bodyPr>
          <a:lstStyle/>
          <a:p>
            <a:pPr marL="0" indent="0">
              <a:buNone/>
            </a:pPr>
            <a:r>
              <a:rPr lang="en-US" b="1" dirty="0"/>
              <a:t>The study of solvent effects combines both experimental and theoretical approaches.</a:t>
            </a:r>
          </a:p>
          <a:p>
            <a:pPr marL="0" indent="0">
              <a:buNone/>
            </a:pPr>
            <a:r>
              <a:rPr lang="en-US" b="1" dirty="0"/>
              <a:t>Spectroscopic methods (UV–Vis, NMR, IR, EXAFS) reveal how solvents alter coordination geometry and electronic transitions.</a:t>
            </a:r>
          </a:p>
          <a:p>
            <a:pPr marL="0" indent="0">
              <a:buNone/>
            </a:pPr>
            <a:r>
              <a:rPr lang="en-US" b="1" dirty="0"/>
              <a:t>Kinetic measurements demonstrate solvent-dependent rates of ligand exchange or redox reactions.</a:t>
            </a:r>
          </a:p>
          <a:p>
            <a:pPr marL="0" indent="0">
              <a:buNone/>
            </a:pPr>
            <a:r>
              <a:rPr lang="en-US" b="1" dirty="0"/>
              <a:t>Computational chemistry provides molecular-level insights into solvation shells, energy landscapes, and solvent–solute interactions.</a:t>
            </a:r>
          </a:p>
          <a:p>
            <a:pPr marL="0" indent="0">
              <a:buNone/>
            </a:pPr>
            <a:r>
              <a:rPr lang="en-US" b="1" dirty="0"/>
              <a:t>Together, these techniques show that solvent molecules significantly shape the energetics, dynamics, and mechanisms of coordination reactions.</a:t>
            </a:r>
            <a:br>
              <a:rPr lang="en-US" b="1" dirty="0"/>
            </a:br>
            <a:r>
              <a:rPr lang="en-US" b="1" dirty="0"/>
              <a:t>Controlling solvent properties is therefore a key strategy in designing efficient and selective coordination processes.</a:t>
            </a:r>
          </a:p>
          <a:p>
            <a:pPr marL="0" indent="0">
              <a:buNone/>
            </a:pPr>
            <a:endParaRPr lang="ru-KZ" b="1" dirty="0"/>
          </a:p>
        </p:txBody>
      </p:sp>
    </p:spTree>
    <p:extLst>
      <p:ext uri="{BB962C8B-B14F-4D97-AF65-F5344CB8AC3E}">
        <p14:creationId xmlns:p14="http://schemas.microsoft.com/office/powerpoint/2010/main" val="310876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7AD094-2CAB-CD2F-5F5D-42F396EAFAC3}"/>
              </a:ext>
            </a:extLst>
          </p:cNvPr>
          <p:cNvSpPr>
            <a:spLocks noGrp="1"/>
          </p:cNvSpPr>
          <p:nvPr>
            <p:ph type="title"/>
          </p:nvPr>
        </p:nvSpPr>
        <p:spPr/>
        <p:txBody>
          <a:bodyPr/>
          <a:lstStyle/>
          <a:p>
            <a:r>
              <a:rPr lang="en-US" b="1" dirty="0"/>
              <a:t>Summary</a:t>
            </a:r>
            <a:endParaRPr lang="ru-KZ" dirty="0"/>
          </a:p>
        </p:txBody>
      </p:sp>
      <p:sp>
        <p:nvSpPr>
          <p:cNvPr id="3" name="Объект 2">
            <a:extLst>
              <a:ext uri="{FF2B5EF4-FFF2-40B4-BE49-F238E27FC236}">
                <a16:creationId xmlns:a16="http://schemas.microsoft.com/office/drawing/2014/main" id="{285C9B43-1E37-A973-7769-0AC2BF2B92BB}"/>
              </a:ext>
            </a:extLst>
          </p:cNvPr>
          <p:cNvSpPr>
            <a:spLocks noGrp="1"/>
          </p:cNvSpPr>
          <p:nvPr>
            <p:ph idx="1"/>
          </p:nvPr>
        </p:nvSpPr>
        <p:spPr/>
        <p:txBody>
          <a:bodyPr>
            <a:normAutofit fontScale="85000" lnSpcReduction="20000"/>
          </a:bodyPr>
          <a:lstStyle/>
          <a:p>
            <a:pPr marL="0" indent="0">
              <a:buNone/>
            </a:pPr>
            <a:r>
              <a:rPr lang="en-US" sz="1400" b="1" dirty="0"/>
              <a:t>Solvents play an active and multifaceted role in coordination chemistry, influencing thermodynamics, kinetics, and molecular structures.</a:t>
            </a:r>
          </a:p>
          <a:p>
            <a:pPr marL="0" indent="0">
              <a:buNone/>
            </a:pPr>
            <a:r>
              <a:rPr lang="en-US" sz="1400" b="1" dirty="0"/>
              <a:t>Coordination and solvation determine the geometry, stability, and reactivity of metal complexes.</a:t>
            </a:r>
          </a:p>
          <a:p>
            <a:pPr marL="0" indent="0">
              <a:buNone/>
            </a:pPr>
            <a:r>
              <a:rPr lang="en-US" sz="1400" b="1" dirty="0"/>
              <a:t>Solvent polarity and dielectric properties modulate ion-pairing, redox potentials, and ligand substitution rates.</a:t>
            </a:r>
          </a:p>
          <a:p>
            <a:pPr marL="0" indent="0">
              <a:buNone/>
            </a:pPr>
            <a:r>
              <a:rPr lang="en-US" sz="1400" b="1" dirty="0"/>
              <a:t>Many reactions proceed through solvent-mediated pathways, emphasizing the dynamic interplay between solute and solvent.</a:t>
            </a:r>
          </a:p>
          <a:p>
            <a:pPr marL="0" indent="0">
              <a:buNone/>
            </a:pPr>
            <a:r>
              <a:rPr lang="en-US" sz="1400" b="1" dirty="0"/>
              <a:t>Understanding solvent effects allows chemists to control complex formation, catalytic activity, and reaction selectivity.</a:t>
            </a:r>
          </a:p>
          <a:p>
            <a:pPr marL="0" indent="0">
              <a:buNone/>
            </a:pPr>
            <a:br>
              <a:rPr lang="en-US" sz="1400" b="1" dirty="0"/>
            </a:br>
            <a:r>
              <a:rPr lang="en-US" sz="1400" b="1" dirty="0"/>
              <a:t>In coordination chemistry, the solvent is an integral part of the chemical environment. By modifying solvation, coordination, and electronic interactions, solvents shape the very nature of metal–ligand systems. Mastering solvent effects is essential for rational design of coordination compounds in catalysis, materials science, and bioinorganic chemistry.</a:t>
            </a:r>
          </a:p>
          <a:p>
            <a:pPr marL="0" indent="0">
              <a:buNone/>
            </a:pPr>
            <a:endParaRPr lang="ru-KZ" sz="1400" b="1" dirty="0"/>
          </a:p>
        </p:txBody>
      </p:sp>
    </p:spTree>
    <p:extLst>
      <p:ext uri="{BB962C8B-B14F-4D97-AF65-F5344CB8AC3E}">
        <p14:creationId xmlns:p14="http://schemas.microsoft.com/office/powerpoint/2010/main" val="1358169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Мэдисо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Мэдисо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эдисо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78</TotalTime>
  <Words>949</Words>
  <Application>Microsoft Office PowerPoint</Application>
  <PresentationFormat>Широкоэкранный</PresentationFormat>
  <Paragraphs>62</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Cambria Math</vt:lpstr>
      <vt:lpstr>MS Shell Dlg 2</vt:lpstr>
      <vt:lpstr>Wingdings</vt:lpstr>
      <vt:lpstr>Wingdings 3</vt:lpstr>
      <vt:lpstr>Мэдисон</vt:lpstr>
      <vt:lpstr>The role of the solvents in coordination chemistry</vt:lpstr>
      <vt:lpstr>Importance of solvents</vt:lpstr>
      <vt:lpstr>Types of solvents in coordination chemistry</vt:lpstr>
      <vt:lpstr>Solvent coordination and solvation</vt:lpstr>
      <vt:lpstr>Influence of solvents on complex stability</vt:lpstr>
      <vt:lpstr>Solvent polarity and dielectric effects</vt:lpstr>
      <vt:lpstr>Solvent participation in ligand exchange and redox processes</vt:lpstr>
      <vt:lpstr>Experimental and theoretical considerations</vt:lpstr>
      <vt:lpstr>Summary</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eze</dc:creator>
  <cp:lastModifiedBy>eze</cp:lastModifiedBy>
  <cp:revision>3</cp:revision>
  <dcterms:created xsi:type="dcterms:W3CDTF">2025-11-06T06:59:55Z</dcterms:created>
  <dcterms:modified xsi:type="dcterms:W3CDTF">2025-11-06T11:00:35Z</dcterms:modified>
</cp:coreProperties>
</file>